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4"/>
  </p:sldMasterIdLst>
  <p:notesMasterIdLst>
    <p:notesMasterId r:id="rId9"/>
  </p:notesMasterIdLst>
  <p:handoutMasterIdLst>
    <p:handoutMasterId r:id="rId10"/>
  </p:handoutMasterIdLst>
  <p:sldIdLst>
    <p:sldId id="257" r:id="rId5"/>
    <p:sldId id="260" r:id="rId6"/>
    <p:sldId id="793" r:id="rId7"/>
    <p:sldId id="834" r:id="rId8"/>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26E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641"/>
    <p:restoredTop sz="92245"/>
  </p:normalViewPr>
  <p:slideViewPr>
    <p:cSldViewPr snapToGrid="0" snapToObjects="1">
      <p:cViewPr varScale="1">
        <p:scale>
          <a:sx n="106" d="100"/>
          <a:sy n="106" d="100"/>
        </p:scale>
        <p:origin x="216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02D62166-39EC-425B-AB79-1B036249EC52}" type="datetimeFigureOut">
              <a:rPr lang="da-DK" smtClean="0"/>
              <a:t>01-02-2021</a:t>
            </a:fld>
            <a:endParaRPr lang="da-DK"/>
          </a:p>
        </p:txBody>
      </p:sp>
      <p:sp>
        <p:nvSpPr>
          <p:cNvPr id="4" name="Pladsholder til sidefod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da-DK"/>
          </a:p>
        </p:txBody>
      </p:sp>
      <p:sp>
        <p:nvSpPr>
          <p:cNvPr id="5" name="Pladsholder til slidenumm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B3C28C40-D162-43D0-8D6F-CA4B93A51F1A}" type="slidenum">
              <a:rPr lang="da-DK" smtClean="0"/>
              <a:t>‹nr.›</a:t>
            </a:fld>
            <a:endParaRPr lang="da-DK"/>
          </a:p>
        </p:txBody>
      </p:sp>
    </p:spTree>
    <p:extLst>
      <p:ext uri="{BB962C8B-B14F-4D97-AF65-F5344CB8AC3E}">
        <p14:creationId xmlns:p14="http://schemas.microsoft.com/office/powerpoint/2010/main" val="29967939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CDC09C7-3A7C-BB41-BDFD-F004F730ECF5}" type="datetimeFigureOut">
              <a:rPr lang="da-DK" smtClean="0"/>
              <a:t>01-02-2021</a:t>
            </a:fld>
            <a:endParaRPr lang="da-DK"/>
          </a:p>
        </p:txBody>
      </p:sp>
      <p:sp>
        <p:nvSpPr>
          <p:cNvPr id="4" name="Pladsholder til slidebillede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r>
              <a:rPr lang="da-DK"/>
              <a:t>Rediger teksttypografien i masteren
Andet niveau
Tredje niveau
Fjerde niveau
Femte niveau</a:t>
            </a:r>
          </a:p>
        </p:txBody>
      </p:sp>
      <p:sp>
        <p:nvSpPr>
          <p:cNvPr id="6" name="Pladsholder til sidefod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C097FCA-F993-754B-ADE5-FE22F61DC3B9}" type="slidenum">
              <a:rPr lang="da-DK" smtClean="0"/>
              <a:t>‹nr.›</a:t>
            </a:fld>
            <a:endParaRPr lang="da-DK"/>
          </a:p>
        </p:txBody>
      </p:sp>
    </p:spTree>
    <p:extLst>
      <p:ext uri="{BB962C8B-B14F-4D97-AF65-F5344CB8AC3E}">
        <p14:creationId xmlns:p14="http://schemas.microsoft.com/office/powerpoint/2010/main" val="34473399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Fors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122363"/>
            <a:ext cx="7772400" cy="2387600"/>
          </a:xfrm>
        </p:spPr>
        <p:txBody>
          <a:bodyPr anchor="b"/>
          <a:lstStyle>
            <a:lvl1pPr algn="ctr">
              <a:defRPr sz="4400" b="1" i="0">
                <a:latin typeface="Avenir Next Heavy" panose="020B0503020202020204" pitchFamily="34" charset="0"/>
              </a:defRPr>
            </a:lvl1pPr>
          </a:lstStyle>
          <a:p>
            <a:r>
              <a:rPr lang="da-DK"/>
              <a:t>Titel på tilbud</a:t>
            </a:r>
            <a:endParaRPr lang="en-US"/>
          </a:p>
        </p:txBody>
      </p:sp>
      <p:sp>
        <p:nvSpPr>
          <p:cNvPr id="3" name="Subtitle 2"/>
          <p:cNvSpPr>
            <a:spLocks noGrp="1"/>
          </p:cNvSpPr>
          <p:nvPr>
            <p:ph type="subTitle" idx="1" hasCustomPrompt="1"/>
          </p:nvPr>
        </p:nvSpPr>
        <p:spPr>
          <a:xfrm>
            <a:off x="1143000" y="4104860"/>
            <a:ext cx="6858000" cy="1152939"/>
          </a:xfrm>
        </p:spPr>
        <p:txBody>
          <a:bodyPr>
            <a:no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Kundens navn – måned år</a:t>
            </a:r>
            <a:endParaRPr lang="en-US"/>
          </a:p>
        </p:txBody>
      </p:sp>
    </p:spTree>
    <p:extLst>
      <p:ext uri="{BB962C8B-B14F-4D97-AF65-F5344CB8AC3E}">
        <p14:creationId xmlns:p14="http://schemas.microsoft.com/office/powerpoint/2010/main" val="2468211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52540" y="256655"/>
            <a:ext cx="7886700" cy="1325563"/>
          </a:xfrm>
        </p:spPr>
        <p:txBody>
          <a:bodyPr anchor="b" anchorCtr="0">
            <a:noAutofit/>
          </a:bodyPr>
          <a:lstStyle/>
          <a:p>
            <a:r>
              <a:rPr lang="da-DK"/>
              <a:t>Titel på slide - kort</a:t>
            </a:r>
            <a:endParaRPr lang="en-US"/>
          </a:p>
        </p:txBody>
      </p:sp>
      <p:sp>
        <p:nvSpPr>
          <p:cNvPr id="3" name="Content Placeholder 2"/>
          <p:cNvSpPr>
            <a:spLocks noGrp="1"/>
          </p:cNvSpPr>
          <p:nvPr>
            <p:ph idx="1"/>
          </p:nvPr>
        </p:nvSpPr>
        <p:spPr>
          <a:xfrm>
            <a:off x="352540" y="1818863"/>
            <a:ext cx="3202412" cy="4537488"/>
          </a:xfrm>
        </p:spPr>
        <p:txBody>
          <a:bodyPr anchor="t" anchorCtr="0">
            <a:noAutofit/>
          </a:bodyPr>
          <a:lstStyle>
            <a:lvl1pPr>
              <a:defRPr sz="1100"/>
            </a:lvl1pPr>
          </a:lstStyle>
          <a:p>
            <a:pPr lvl="0"/>
            <a:r>
              <a:rPr lang="da-DK"/>
              <a:t>Klik for at redigere teksttypografierne i masteren</a:t>
            </a:r>
          </a:p>
        </p:txBody>
      </p:sp>
      <p:sp>
        <p:nvSpPr>
          <p:cNvPr id="7" name="Content Placeholder 2">
            <a:extLst>
              <a:ext uri="{FF2B5EF4-FFF2-40B4-BE49-F238E27FC236}">
                <a16:creationId xmlns:a16="http://schemas.microsoft.com/office/drawing/2014/main" id="{C9F345EC-F218-4E47-9CC6-9E1DA9DEBA70}"/>
              </a:ext>
            </a:extLst>
          </p:cNvPr>
          <p:cNvSpPr>
            <a:spLocks noGrp="1"/>
          </p:cNvSpPr>
          <p:nvPr>
            <p:ph idx="13"/>
          </p:nvPr>
        </p:nvSpPr>
        <p:spPr>
          <a:xfrm>
            <a:off x="3896959" y="1818863"/>
            <a:ext cx="3199925" cy="4537487"/>
          </a:xfrm>
        </p:spPr>
        <p:txBody>
          <a:bodyPr anchor="t" anchorCtr="0">
            <a:noAutofit/>
          </a:bodyPr>
          <a:lstStyle/>
          <a:p>
            <a:pPr lvl="0"/>
            <a:r>
              <a:rPr lang="da-DK"/>
              <a:t>Klik for at redigere teksttypografierne i masteren</a:t>
            </a:r>
          </a:p>
        </p:txBody>
      </p:sp>
    </p:spTree>
    <p:extLst>
      <p:ext uri="{BB962C8B-B14F-4D97-AF65-F5344CB8AC3E}">
        <p14:creationId xmlns:p14="http://schemas.microsoft.com/office/powerpoint/2010/main" val="3152894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ap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4099F4-9155-A04E-BDF1-4C422344760B}"/>
              </a:ext>
            </a:extLst>
          </p:cNvPr>
          <p:cNvSpPr>
            <a:spLocks noGrp="1"/>
          </p:cNvSpPr>
          <p:nvPr>
            <p:ph type="title" hasCustomPrompt="1"/>
          </p:nvPr>
        </p:nvSpPr>
        <p:spPr>
          <a:xfrm>
            <a:off x="628650" y="2766218"/>
            <a:ext cx="7886700" cy="1325563"/>
          </a:xfrm>
        </p:spPr>
        <p:txBody>
          <a:bodyPr/>
          <a:lstStyle>
            <a:lvl1pPr algn="ctr">
              <a:defRPr sz="8000"/>
            </a:lvl1pPr>
          </a:lstStyle>
          <a:p>
            <a:r>
              <a:rPr lang="da-DK"/>
              <a:t>Kapitelslide</a:t>
            </a:r>
          </a:p>
        </p:txBody>
      </p:sp>
    </p:spTree>
    <p:extLst>
      <p:ext uri="{BB962C8B-B14F-4D97-AF65-F5344CB8AC3E}">
        <p14:creationId xmlns:p14="http://schemas.microsoft.com/office/powerpoint/2010/main" val="218376444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b" anchorCtr="0">
            <a:noAutofit/>
          </a:bodyPr>
          <a:lstStyle/>
          <a:p>
            <a:r>
              <a:rPr lang="da-DK"/>
              <a:t>Titel på slide - kort</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Autofit/>
          </a:bodyPr>
          <a:lstStyle/>
          <a:p>
            <a:pPr lvl="0"/>
            <a:r>
              <a:rPr lang="da-DK"/>
              <a:t>Rediger teksttypografien i masteren
Andet niveau
Tredje niveau
Fjerde niveau</a:t>
            </a:r>
          </a:p>
          <a:p>
            <a:pPr lvl="0"/>
            <a:r>
              <a:rPr lang="da-DK"/>
              <a:t>Femte niveau</a:t>
            </a:r>
            <a:endParaRPr lang="en-US"/>
          </a:p>
        </p:txBody>
      </p:sp>
    </p:spTree>
    <p:extLst>
      <p:ext uri="{BB962C8B-B14F-4D97-AF65-F5344CB8AC3E}">
        <p14:creationId xmlns:p14="http://schemas.microsoft.com/office/powerpoint/2010/main" val="4056464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hdr="0" ftr="0" dt="0"/>
  <p:txStyles>
    <p:titleStyle>
      <a:lvl1pPr algn="l" defTabSz="914400" rtl="0" eaLnBrk="1" latinLnBrk="0" hangingPunct="1">
        <a:lnSpc>
          <a:spcPct val="90000"/>
        </a:lnSpc>
        <a:spcBef>
          <a:spcPct val="0"/>
        </a:spcBef>
        <a:buNone/>
        <a:defRPr sz="3200" b="0" i="0" kern="1200">
          <a:solidFill>
            <a:schemeClr val="tx1"/>
          </a:solidFill>
          <a:latin typeface="Leitura News Roman 4" panose="02000503000000020004" pitchFamily="2" charset="77"/>
          <a:ea typeface="+mj-ea"/>
          <a:cs typeface="+mj-cs"/>
        </a:defRPr>
      </a:lvl1pPr>
    </p:titleStyle>
    <p:bodyStyle>
      <a:lvl1pPr marL="0" indent="0" algn="l" defTabSz="914400" rtl="0" eaLnBrk="1" latinLnBrk="0" hangingPunct="1">
        <a:lnSpc>
          <a:spcPct val="100000"/>
        </a:lnSpc>
        <a:spcBef>
          <a:spcPts val="1000"/>
        </a:spcBef>
        <a:buFont typeface="Arial" panose="020B0604020202020204" pitchFamily="34" charset="0"/>
        <a:buNone/>
        <a:defRPr sz="1100" kern="1200">
          <a:solidFill>
            <a:schemeClr val="tx1"/>
          </a:solidFill>
          <a:latin typeface="Avenir Next" panose="020B0503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Billede 11">
            <a:extLst>
              <a:ext uri="{FF2B5EF4-FFF2-40B4-BE49-F238E27FC236}">
                <a16:creationId xmlns:a16="http://schemas.microsoft.com/office/drawing/2014/main" id="{9D761532-E89C-6443-B75C-13AA64612892}"/>
              </a:ext>
            </a:extLst>
          </p:cNvPr>
          <p:cNvPicPr>
            <a:picLocks noChangeAspect="1"/>
          </p:cNvPicPr>
          <p:nvPr/>
        </p:nvPicPr>
        <p:blipFill rotWithShape="1">
          <a:blip r:embed="rId2"/>
          <a:srcRect l="9000" r="16000"/>
          <a:stretch/>
        </p:blipFill>
        <p:spPr>
          <a:xfrm>
            <a:off x="0" y="0"/>
            <a:ext cx="9144000" cy="6858000"/>
          </a:xfrm>
          <a:prstGeom prst="rect">
            <a:avLst/>
          </a:prstGeom>
        </p:spPr>
      </p:pic>
      <p:sp>
        <p:nvSpPr>
          <p:cNvPr id="5" name="Pladsholder til indhold 2">
            <a:extLst>
              <a:ext uri="{FF2B5EF4-FFF2-40B4-BE49-F238E27FC236}">
                <a16:creationId xmlns:a16="http://schemas.microsoft.com/office/drawing/2014/main" id="{1C1A96A0-020D-7149-A1FF-5751A2EDC3E4}"/>
              </a:ext>
            </a:extLst>
          </p:cNvPr>
          <p:cNvSpPr txBox="1">
            <a:spLocks/>
          </p:cNvSpPr>
          <p:nvPr/>
        </p:nvSpPr>
        <p:spPr>
          <a:xfrm>
            <a:off x="0" y="0"/>
            <a:ext cx="9144001" cy="6858000"/>
          </a:xfrm>
          <a:prstGeom prst="rect">
            <a:avLst/>
          </a:prstGeom>
          <a:solidFill>
            <a:srgbClr val="326E93">
              <a:alpha val="80000"/>
            </a:srgbClr>
          </a:solidFill>
        </p:spPr>
        <p:txBody>
          <a:bodyPr vert="horz" lIns="91440" tIns="45720" rIns="91440" bIns="45720" numCol="1" spcCol="576000" rtlCol="0">
            <a:noAutofit/>
          </a:bodyPr>
          <a:lstStyle>
            <a:lvl1pPr marL="0" indent="0" algn="l" defTabSz="457200" rtl="0" eaLnBrk="1" latinLnBrk="0" hangingPunct="1">
              <a:spcBef>
                <a:spcPct val="20000"/>
              </a:spcBef>
              <a:buFont typeface="Wingdings" charset="2"/>
              <a:buNone/>
              <a:defRPr sz="1100" b="0" i="0" kern="1200">
                <a:solidFill>
                  <a:schemeClr val="tx1"/>
                </a:solidFill>
                <a:latin typeface="Avenir LT Std 35 Light"/>
                <a:ea typeface="+mn-ea"/>
                <a:cs typeface="Avenir LT Std 35 Light"/>
              </a:defRPr>
            </a:lvl1pPr>
            <a:lvl2pPr marL="742950" indent="-285750" algn="l" defTabSz="457200" rtl="0" eaLnBrk="1" latinLnBrk="0" hangingPunct="1">
              <a:spcBef>
                <a:spcPct val="20000"/>
              </a:spcBef>
              <a:buFont typeface="Arial" charset="0"/>
              <a:buChar char="•"/>
              <a:defRPr sz="1200" b="0" i="0" kern="1200">
                <a:solidFill>
                  <a:schemeClr val="tx1"/>
                </a:solidFill>
                <a:latin typeface="Avenir LT Std 35 Light"/>
                <a:ea typeface="+mn-ea"/>
                <a:cs typeface="Avenir LT Std 35 Light"/>
              </a:defRPr>
            </a:lvl2pPr>
            <a:lvl3pPr marL="1257300" indent="-342900" algn="l" defTabSz="457200" rtl="0" eaLnBrk="1" latinLnBrk="0" hangingPunct="1">
              <a:spcBef>
                <a:spcPct val="20000"/>
              </a:spcBef>
              <a:buFont typeface="Lucida Grande"/>
              <a:buChar char="-"/>
              <a:defRPr sz="1200" b="0" i="0" kern="1200">
                <a:solidFill>
                  <a:schemeClr val="tx1"/>
                </a:solidFill>
                <a:latin typeface="Avenir LT Std 35 Light"/>
                <a:ea typeface="+mn-ea"/>
                <a:cs typeface="Avenir LT Std 35 Light"/>
              </a:defRPr>
            </a:lvl3pPr>
            <a:lvl4pPr marL="1600200" indent="-228600" algn="l" defTabSz="457200" rtl="0" eaLnBrk="1" latinLnBrk="0" hangingPunct="1">
              <a:spcBef>
                <a:spcPct val="20000"/>
              </a:spcBef>
              <a:buFont typeface="Arial"/>
              <a:buChar char="–"/>
              <a:defRPr sz="1200" b="0" i="0" kern="1200">
                <a:solidFill>
                  <a:schemeClr val="tx1"/>
                </a:solidFill>
                <a:latin typeface="Avenir LT Std 35 Light"/>
                <a:ea typeface="+mn-ea"/>
                <a:cs typeface="Avenir LT Std 35 Light"/>
              </a:defRPr>
            </a:lvl4pPr>
            <a:lvl5pPr marL="1828800" indent="0" algn="l" defTabSz="457200" rtl="0" eaLnBrk="1" latinLnBrk="0" hangingPunct="1">
              <a:spcBef>
                <a:spcPct val="20000"/>
              </a:spcBef>
              <a:buFont typeface="Arial"/>
              <a:buNone/>
              <a:defRPr sz="1500" b="0" i="0" kern="1200">
                <a:solidFill>
                  <a:schemeClr val="tx1"/>
                </a:solidFill>
                <a:latin typeface="Avenir LT Std 35 Light"/>
                <a:ea typeface="+mn-ea"/>
                <a:cs typeface="Avenir LT Std 35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ctr">
              <a:lnSpc>
                <a:spcPct val="130000"/>
              </a:lnSpc>
            </a:pPr>
            <a:endParaRPr lang="da-DK" sz="3200">
              <a:solidFill>
                <a:schemeClr val="bg1"/>
              </a:solidFill>
            </a:endParaRPr>
          </a:p>
        </p:txBody>
      </p:sp>
      <p:sp>
        <p:nvSpPr>
          <p:cNvPr id="7" name="Titel 1">
            <a:extLst>
              <a:ext uri="{FF2B5EF4-FFF2-40B4-BE49-F238E27FC236}">
                <a16:creationId xmlns:a16="http://schemas.microsoft.com/office/drawing/2014/main" id="{077838AD-891B-3845-BA59-EB2D68A7EED8}"/>
              </a:ext>
            </a:extLst>
          </p:cNvPr>
          <p:cNvSpPr>
            <a:spLocks noGrp="1"/>
          </p:cNvSpPr>
          <p:nvPr>
            <p:ph type="ctrTitle"/>
          </p:nvPr>
        </p:nvSpPr>
        <p:spPr>
          <a:xfrm>
            <a:off x="685800" y="413870"/>
            <a:ext cx="7772400" cy="2387600"/>
          </a:xfrm>
        </p:spPr>
        <p:txBody>
          <a:bodyPr/>
          <a:lstStyle/>
          <a:p>
            <a:pPr algn="l"/>
            <a:r>
              <a:rPr lang="da-DK" sz="5400">
                <a:solidFill>
                  <a:schemeClr val="bg1"/>
                </a:solidFill>
                <a:latin typeface="Georgia" panose="02040502050405020303" pitchFamily="18" charset="0"/>
                <a:ea typeface="Helvetica Neue" panose="02000503000000020004" pitchFamily="2" charset="0"/>
                <a:cs typeface="Arial Black" panose="020B0604020202020204" pitchFamily="34" charset="0"/>
              </a:rPr>
              <a:t>Principper for borgerinvolvering</a:t>
            </a:r>
          </a:p>
        </p:txBody>
      </p:sp>
      <p:sp>
        <p:nvSpPr>
          <p:cNvPr id="8" name="Undertitel 2">
            <a:extLst>
              <a:ext uri="{FF2B5EF4-FFF2-40B4-BE49-F238E27FC236}">
                <a16:creationId xmlns:a16="http://schemas.microsoft.com/office/drawing/2014/main" id="{758B574B-442F-064B-93D1-313D92EF1E78}"/>
              </a:ext>
            </a:extLst>
          </p:cNvPr>
          <p:cNvSpPr>
            <a:spLocks noGrp="1"/>
          </p:cNvSpPr>
          <p:nvPr>
            <p:ph type="subTitle" idx="1"/>
          </p:nvPr>
        </p:nvSpPr>
        <p:spPr>
          <a:xfrm>
            <a:off x="685800" y="5592780"/>
            <a:ext cx="6858000" cy="1152939"/>
          </a:xfrm>
        </p:spPr>
        <p:txBody>
          <a:bodyPr/>
          <a:lstStyle/>
          <a:p>
            <a:pPr algn="l"/>
            <a:r>
              <a:rPr lang="da-DK" dirty="0">
                <a:solidFill>
                  <a:schemeClr val="bg1"/>
                </a:solidFill>
                <a:latin typeface="Arial" panose="020B0604020202020204" pitchFamily="34" charset="0"/>
                <a:cs typeface="Arial" panose="020B0604020202020204" pitchFamily="34" charset="0"/>
              </a:rPr>
              <a:t>Fanø Kommune</a:t>
            </a:r>
          </a:p>
          <a:p>
            <a:pPr algn="l"/>
            <a:r>
              <a:rPr lang="da-DK" dirty="0" smtClean="0">
                <a:solidFill>
                  <a:schemeClr val="bg1"/>
                </a:solidFill>
                <a:latin typeface="Arial" panose="020B0604020202020204" pitchFamily="34" charset="0"/>
                <a:cs typeface="Arial" panose="020B0604020202020204" pitchFamily="34" charset="0"/>
              </a:rPr>
              <a:t>2021</a:t>
            </a:r>
            <a:endParaRPr lang="da-DK"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24084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806B8833-C658-F746-A147-32065CA6B842}"/>
              </a:ext>
            </a:extLst>
          </p:cNvPr>
          <p:cNvSpPr/>
          <p:nvPr/>
        </p:nvSpPr>
        <p:spPr>
          <a:xfrm>
            <a:off x="4686904" y="1657264"/>
            <a:ext cx="3552336" cy="4699087"/>
          </a:xfrm>
          <a:prstGeom prst="rect">
            <a:avLst/>
          </a:prstGeom>
          <a:solidFill>
            <a:srgbClr val="326E93"/>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FC739F3B-D98A-2F4B-BBB8-253E58A82BF7}"/>
              </a:ext>
            </a:extLst>
          </p:cNvPr>
          <p:cNvSpPr>
            <a:spLocks noGrp="1"/>
          </p:cNvSpPr>
          <p:nvPr>
            <p:ph type="title"/>
          </p:nvPr>
        </p:nvSpPr>
        <p:spPr>
          <a:xfrm>
            <a:off x="352540" y="1161"/>
            <a:ext cx="8212905" cy="1325563"/>
          </a:xfrm>
        </p:spPr>
        <p:txBody>
          <a:bodyPr/>
          <a:lstStyle/>
          <a:p>
            <a:r>
              <a:rPr lang="da-DK" b="1" dirty="0">
                <a:latin typeface="Georgia" panose="02040502050405020303" pitchFamily="18" charset="0"/>
              </a:rPr>
              <a:t>Hvorfor principper for involvering?</a:t>
            </a:r>
          </a:p>
        </p:txBody>
      </p:sp>
      <p:sp>
        <p:nvSpPr>
          <p:cNvPr id="3" name="Pladsholder til indhold 2">
            <a:extLst>
              <a:ext uri="{FF2B5EF4-FFF2-40B4-BE49-F238E27FC236}">
                <a16:creationId xmlns:a16="http://schemas.microsoft.com/office/drawing/2014/main" id="{959C6A08-27ED-B24C-926E-639253503A90}"/>
              </a:ext>
            </a:extLst>
          </p:cNvPr>
          <p:cNvSpPr>
            <a:spLocks noGrp="1"/>
          </p:cNvSpPr>
          <p:nvPr>
            <p:ph idx="1"/>
          </p:nvPr>
        </p:nvSpPr>
        <p:spPr>
          <a:xfrm>
            <a:off x="352539" y="1818863"/>
            <a:ext cx="4008159" cy="4537488"/>
          </a:xfrm>
        </p:spPr>
        <p:txBody>
          <a:bodyPr/>
          <a:lstStyle/>
          <a:p>
            <a:r>
              <a:rPr lang="da-DK" b="1" dirty="0">
                <a:latin typeface="Arial" panose="020B0604020202020204" pitchFamily="34" charset="0"/>
                <a:cs typeface="Arial" panose="020B0604020202020204" pitchFamily="34" charset="0"/>
              </a:rPr>
              <a:t>Vi skaber sammen. Sammen får vi mere</a:t>
            </a:r>
          </a:p>
          <a:p>
            <a:r>
              <a:rPr lang="da-DK" dirty="0">
                <a:latin typeface="Arial" panose="020B0604020202020204" pitchFamily="34" charset="0"/>
                <a:cs typeface="Arial" panose="020B0604020202020204" pitchFamily="34" charset="0"/>
              </a:rPr>
              <a:t>Kommunens rolle er i dag i højere grad at facilitere udviklingen af lokalsamfundet, og derfor er det vigtigt, at vi har en fælles tilgang til, hvordan vi involverer borgere. Vi tror på, at alle borgere har værdifuld viden, og det er den, vi vil have i spil, når vi gennem involverings- og samskabelsesprocesser udvikler Fanø Kommune.</a:t>
            </a:r>
          </a:p>
          <a:p>
            <a:r>
              <a:rPr lang="da-DK" dirty="0">
                <a:latin typeface="Arial" panose="020B0604020202020204" pitchFamily="34" charset="0"/>
                <a:cs typeface="Arial" panose="020B0604020202020204" pitchFamily="34" charset="0"/>
              </a:rPr>
              <a:t>Derfor har Byrådet udviklet </a:t>
            </a:r>
            <a:r>
              <a:rPr lang="da-DK" dirty="0" smtClean="0">
                <a:latin typeface="Arial" panose="020B0604020202020204" pitchFamily="34" charset="0"/>
                <a:cs typeface="Arial" panose="020B0604020202020204" pitchFamily="34" charset="0"/>
              </a:rPr>
              <a:t>8 </a:t>
            </a:r>
            <a:r>
              <a:rPr lang="da-DK" dirty="0">
                <a:latin typeface="Arial" panose="020B0604020202020204" pitchFamily="34" charset="0"/>
                <a:cs typeface="Arial" panose="020B0604020202020204" pitchFamily="34" charset="0"/>
              </a:rPr>
              <a:t>principper for involvering, der er retningsgivende for, hvorfor, hvornår og hvordan vi bruger involvering og </a:t>
            </a:r>
            <a:r>
              <a:rPr lang="da-DK" dirty="0" err="1">
                <a:latin typeface="Arial" panose="020B0604020202020204" pitchFamily="34" charset="0"/>
                <a:cs typeface="Arial" panose="020B0604020202020204" pitchFamily="34" charset="0"/>
              </a:rPr>
              <a:t>samskabelse</a:t>
            </a:r>
            <a:r>
              <a:rPr lang="da-DK" dirty="0">
                <a:latin typeface="Arial" panose="020B0604020202020204" pitchFamily="34" charset="0"/>
                <a:cs typeface="Arial" panose="020B0604020202020204" pitchFamily="34" charset="0"/>
              </a:rPr>
              <a:t> som metode til udvikling. Principperne hjælper til at involvere borgere og andre partnere mere og på nye måder for at opnå styrket lokaldemokrati og udvikle Fanø.</a:t>
            </a:r>
          </a:p>
          <a:p>
            <a:r>
              <a:rPr lang="da-DK" dirty="0">
                <a:latin typeface="Arial" panose="020B0604020202020204" pitchFamily="34" charset="0"/>
                <a:cs typeface="Arial" panose="020B0604020202020204" pitchFamily="34" charset="0"/>
              </a:rPr>
              <a:t>Princip 1 og 2 kobler sig til </a:t>
            </a:r>
            <a:r>
              <a:rPr lang="da-DK" i="1" dirty="0">
                <a:latin typeface="Arial" panose="020B0604020202020204" pitchFamily="34" charset="0"/>
                <a:cs typeface="Arial" panose="020B0604020202020204" pitchFamily="34" charset="0"/>
              </a:rPr>
              <a:t>formålet</a:t>
            </a:r>
            <a:r>
              <a:rPr lang="da-DK" b="1" dirty="0">
                <a:latin typeface="Arial" panose="020B0604020202020204" pitchFamily="34" charset="0"/>
                <a:cs typeface="Arial" panose="020B0604020202020204" pitchFamily="34" charset="0"/>
              </a:rPr>
              <a:t> </a:t>
            </a:r>
            <a:r>
              <a:rPr lang="da-DK" dirty="0">
                <a:latin typeface="Arial" panose="020B0604020202020204" pitchFamily="34" charset="0"/>
                <a:cs typeface="Arial" panose="020B0604020202020204" pitchFamily="34" charset="0"/>
              </a:rPr>
              <a:t>med at skabe mere velfærd og værdi sammen. </a:t>
            </a:r>
          </a:p>
          <a:p>
            <a:r>
              <a:rPr lang="da-DK" dirty="0">
                <a:latin typeface="Arial" panose="020B0604020202020204" pitchFamily="34" charset="0"/>
                <a:cs typeface="Arial" panose="020B0604020202020204" pitchFamily="34" charset="0"/>
              </a:rPr>
              <a:t>Princip 3 og princip 4 kobler sig til hvilke </a:t>
            </a:r>
            <a:r>
              <a:rPr lang="da-DK" i="1" dirty="0">
                <a:latin typeface="Arial" panose="020B0604020202020204" pitchFamily="34" charset="0"/>
                <a:cs typeface="Arial" panose="020B0604020202020204" pitchFamily="34" charset="0"/>
              </a:rPr>
              <a:t>politiske opmærksomhedspunkter</a:t>
            </a:r>
            <a:r>
              <a:rPr lang="da-DK" dirty="0">
                <a:latin typeface="Arial" panose="020B0604020202020204" pitchFamily="34" charset="0"/>
                <a:cs typeface="Arial" panose="020B0604020202020204" pitchFamily="34" charset="0"/>
              </a:rPr>
              <a:t>, som byrådspolitikerne vil have, når borgerne involveres på nye måder.</a:t>
            </a:r>
          </a:p>
          <a:p>
            <a:r>
              <a:rPr lang="da-DK" dirty="0">
                <a:latin typeface="Arial" panose="020B0604020202020204" pitchFamily="34" charset="0"/>
                <a:cs typeface="Arial" panose="020B0604020202020204" pitchFamily="34" charset="0"/>
              </a:rPr>
              <a:t>Princip 5, </a:t>
            </a:r>
            <a:r>
              <a:rPr lang="da-DK" dirty="0" smtClean="0">
                <a:latin typeface="Arial" panose="020B0604020202020204" pitchFamily="34" charset="0"/>
                <a:cs typeface="Arial" panose="020B0604020202020204" pitchFamily="34" charset="0"/>
              </a:rPr>
              <a:t>6, </a:t>
            </a:r>
            <a:r>
              <a:rPr lang="da-DK" dirty="0">
                <a:latin typeface="Arial" panose="020B0604020202020204" pitchFamily="34" charset="0"/>
                <a:cs typeface="Arial" panose="020B0604020202020204" pitchFamily="34" charset="0"/>
              </a:rPr>
              <a:t>7 </a:t>
            </a:r>
            <a:r>
              <a:rPr lang="da-DK" dirty="0" smtClean="0">
                <a:latin typeface="Arial" panose="020B0604020202020204" pitchFamily="34" charset="0"/>
                <a:cs typeface="Arial" panose="020B0604020202020204" pitchFamily="34" charset="0"/>
              </a:rPr>
              <a:t>og 8 kobler </a:t>
            </a:r>
            <a:r>
              <a:rPr lang="da-DK" dirty="0">
                <a:latin typeface="Arial" panose="020B0604020202020204" pitchFamily="34" charset="0"/>
                <a:cs typeface="Arial" panose="020B0604020202020204" pitchFamily="34" charset="0"/>
              </a:rPr>
              <a:t>sig til, hvilke </a:t>
            </a:r>
            <a:r>
              <a:rPr lang="da-DK" i="1" dirty="0">
                <a:latin typeface="Arial" panose="020B0604020202020204" pitchFamily="34" charset="0"/>
                <a:cs typeface="Arial" panose="020B0604020202020204" pitchFamily="34" charset="0"/>
              </a:rPr>
              <a:t>metoder og mindset</a:t>
            </a:r>
            <a:r>
              <a:rPr lang="da-DK" dirty="0">
                <a:latin typeface="Arial" panose="020B0604020202020204" pitchFamily="34" charset="0"/>
                <a:cs typeface="Arial" panose="020B0604020202020204" pitchFamily="34" charset="0"/>
              </a:rPr>
              <a:t> borgerinvolveringen vil tage afsæt i.</a:t>
            </a:r>
          </a:p>
        </p:txBody>
      </p:sp>
      <p:sp>
        <p:nvSpPr>
          <p:cNvPr id="4" name="Pladsholder til indhold 3">
            <a:extLst>
              <a:ext uri="{FF2B5EF4-FFF2-40B4-BE49-F238E27FC236}">
                <a16:creationId xmlns:a16="http://schemas.microsoft.com/office/drawing/2014/main" id="{0E716A6A-AEF6-3141-98E5-4D8ECEC281B6}"/>
              </a:ext>
            </a:extLst>
          </p:cNvPr>
          <p:cNvSpPr>
            <a:spLocks noGrp="1"/>
          </p:cNvSpPr>
          <p:nvPr>
            <p:ph idx="13"/>
          </p:nvPr>
        </p:nvSpPr>
        <p:spPr>
          <a:xfrm>
            <a:off x="4856865" y="1672033"/>
            <a:ext cx="3225095" cy="4501753"/>
          </a:xfrm>
        </p:spPr>
        <p:txBody>
          <a:bodyPr/>
          <a:lstStyle/>
          <a:p>
            <a:pPr algn="ctr"/>
            <a:r>
              <a:rPr lang="da-DK" sz="1600" b="1" dirty="0">
                <a:solidFill>
                  <a:schemeClr val="bg1"/>
                </a:solidFill>
                <a:latin typeface="Arial" panose="020B0604020202020204" pitchFamily="34" charset="0"/>
                <a:cs typeface="Arial" panose="020B0604020202020204" pitchFamily="34" charset="0"/>
              </a:rPr>
              <a:t>De </a:t>
            </a:r>
            <a:r>
              <a:rPr lang="da-DK" sz="1600" b="1" dirty="0" smtClean="0">
                <a:solidFill>
                  <a:schemeClr val="bg1"/>
                </a:solidFill>
                <a:latin typeface="Arial" panose="020B0604020202020204" pitchFamily="34" charset="0"/>
                <a:cs typeface="Arial" panose="020B0604020202020204" pitchFamily="34" charset="0"/>
              </a:rPr>
              <a:t>8 </a:t>
            </a:r>
            <a:r>
              <a:rPr lang="da-DK" sz="1600" b="1" dirty="0">
                <a:solidFill>
                  <a:schemeClr val="bg1"/>
                </a:solidFill>
                <a:latin typeface="Arial" panose="020B0604020202020204" pitchFamily="34" charset="0"/>
                <a:cs typeface="Arial" panose="020B0604020202020204" pitchFamily="34" charset="0"/>
              </a:rPr>
              <a:t>principper</a:t>
            </a:r>
            <a:endParaRPr lang="da-DK" sz="1600" b="1" dirty="0">
              <a:solidFill>
                <a:schemeClr val="bg1"/>
              </a:solidFill>
              <a:highlight>
                <a:srgbClr val="FF0000"/>
              </a:highlight>
              <a:latin typeface="Arial" panose="020B0604020202020204" pitchFamily="34" charset="0"/>
              <a:cs typeface="Arial" panose="020B0604020202020204" pitchFamily="34" charset="0"/>
            </a:endParaRPr>
          </a:p>
          <a:p>
            <a:pPr marL="228600" indent="-228600">
              <a:buFont typeface="+mj-lt"/>
              <a:buAutoNum type="arabicPeriod"/>
            </a:pPr>
            <a:r>
              <a:rPr lang="da-DK" dirty="0">
                <a:solidFill>
                  <a:schemeClr val="bg1"/>
                </a:solidFill>
                <a:latin typeface="Arial" panose="020B0604020202020204" pitchFamily="34" charset="0"/>
                <a:cs typeface="Arial" panose="020B0604020202020204" pitchFamily="34" charset="0"/>
              </a:rPr>
              <a:t>Vi vil skabe mere værdi sammen på Fanø via vores fællesskaber</a:t>
            </a:r>
          </a:p>
          <a:p>
            <a:pPr marL="228600" indent="-228600">
              <a:buFont typeface="+mj-lt"/>
              <a:buAutoNum type="arabicPeriod"/>
            </a:pPr>
            <a:r>
              <a:rPr lang="da-DK" dirty="0">
                <a:solidFill>
                  <a:schemeClr val="bg1"/>
                </a:solidFill>
                <a:latin typeface="Arial" panose="020B0604020202020204" pitchFamily="34" charset="0"/>
                <a:cs typeface="Arial" panose="020B0604020202020204" pitchFamily="34" charset="0"/>
              </a:rPr>
              <a:t>Vi vil sikre borgernes indflydelse på eget liv ud </a:t>
            </a:r>
            <a:r>
              <a:rPr lang="da-DK" dirty="0" smtClean="0">
                <a:solidFill>
                  <a:schemeClr val="bg1"/>
                </a:solidFill>
                <a:latin typeface="Arial" panose="020B0604020202020204" pitchFamily="34" charset="0"/>
                <a:cs typeface="Arial" panose="020B0604020202020204" pitchFamily="34" charset="0"/>
              </a:rPr>
              <a:t>fra, </a:t>
            </a:r>
            <a:r>
              <a:rPr lang="da-DK" dirty="0">
                <a:solidFill>
                  <a:schemeClr val="bg1"/>
                </a:solidFill>
                <a:latin typeface="Arial" panose="020B0604020202020204" pitchFamily="34" charset="0"/>
                <a:cs typeface="Arial" panose="020B0604020202020204" pitchFamily="34" charset="0"/>
              </a:rPr>
              <a:t>hvad der er vigtigt i hverdagen</a:t>
            </a:r>
          </a:p>
          <a:p>
            <a:pPr marL="228600" indent="-228600">
              <a:buFont typeface="+mj-lt"/>
              <a:buAutoNum type="arabicPeriod"/>
            </a:pPr>
            <a:r>
              <a:rPr lang="da-DK" dirty="0">
                <a:solidFill>
                  <a:schemeClr val="bg1"/>
                </a:solidFill>
                <a:latin typeface="Arial" panose="020B0604020202020204" pitchFamily="34" charset="0"/>
                <a:cs typeface="Arial" panose="020B0604020202020204" pitchFamily="34" charset="0"/>
              </a:rPr>
              <a:t>Vi vil skabe klare og tydelige rammer for, hvordan vi sammen skaber mere</a:t>
            </a:r>
          </a:p>
          <a:p>
            <a:pPr marL="228600" indent="-228600">
              <a:buFont typeface="+mj-lt"/>
              <a:buAutoNum type="arabicPeriod"/>
            </a:pPr>
            <a:r>
              <a:rPr lang="da-DK" dirty="0">
                <a:solidFill>
                  <a:schemeClr val="bg1"/>
                </a:solidFill>
                <a:latin typeface="Arial" panose="020B0604020202020204" pitchFamily="34" charset="0"/>
                <a:cs typeface="Arial" panose="020B0604020202020204" pitchFamily="34" charset="0"/>
              </a:rPr>
              <a:t>Vi vil styrke de fælles forventninger ml. borgere og </a:t>
            </a:r>
            <a:r>
              <a:rPr lang="da-DK" dirty="0" smtClean="0">
                <a:solidFill>
                  <a:schemeClr val="bg1"/>
                </a:solidFill>
                <a:latin typeface="Arial" panose="020B0604020202020204" pitchFamily="34" charset="0"/>
                <a:cs typeface="Arial" panose="020B0604020202020204" pitchFamily="34" charset="0"/>
              </a:rPr>
              <a:t>byråd</a:t>
            </a:r>
          </a:p>
          <a:p>
            <a:pPr marL="228600" indent="-228600">
              <a:buFont typeface="+mj-lt"/>
              <a:buAutoNum type="arabicPeriod"/>
            </a:pPr>
            <a:r>
              <a:rPr lang="da-DK" dirty="0" smtClean="0">
                <a:solidFill>
                  <a:schemeClr val="bg1"/>
                </a:solidFill>
                <a:latin typeface="Arial" panose="020B0604020202020204" pitchFamily="34" charset="0"/>
                <a:cs typeface="Arial" panose="020B0604020202020204" pitchFamily="34" charset="0"/>
              </a:rPr>
              <a:t>Vi </a:t>
            </a:r>
            <a:r>
              <a:rPr lang="da-DK" dirty="0">
                <a:solidFill>
                  <a:schemeClr val="bg1"/>
                </a:solidFill>
                <a:latin typeface="Arial" panose="020B0604020202020204" pitchFamily="34" charset="0"/>
                <a:cs typeface="Arial" panose="020B0604020202020204" pitchFamily="34" charset="0"/>
              </a:rPr>
              <a:t>vil være modige, nysgerrige og have respekt for alle </a:t>
            </a:r>
            <a:r>
              <a:rPr lang="da-DK" dirty="0" smtClean="0">
                <a:solidFill>
                  <a:schemeClr val="bg1"/>
                </a:solidFill>
                <a:latin typeface="Arial" panose="020B0604020202020204" pitchFamily="34" charset="0"/>
                <a:cs typeface="Arial" panose="020B0604020202020204" pitchFamily="34" charset="0"/>
              </a:rPr>
              <a:t>perspektiver</a:t>
            </a:r>
          </a:p>
          <a:p>
            <a:pPr marL="228600" indent="-228600">
              <a:buFont typeface="+mj-lt"/>
              <a:buAutoNum type="arabicPeriod"/>
            </a:pPr>
            <a:r>
              <a:rPr lang="da-DK" dirty="0" smtClean="0">
                <a:solidFill>
                  <a:schemeClr val="bg1"/>
                </a:solidFill>
                <a:latin typeface="Arial" panose="020B0604020202020204" pitchFamily="34" charset="0"/>
                <a:cs typeface="Arial" panose="020B0604020202020204" pitchFamily="34" charset="0"/>
              </a:rPr>
              <a:t>Vi vil sikre alle borgeres stemme gennem fokus på repræsentativitet</a:t>
            </a:r>
            <a:endParaRPr lang="da-DK" dirty="0">
              <a:solidFill>
                <a:schemeClr val="bg1"/>
              </a:solidFill>
              <a:latin typeface="Arial" panose="020B0604020202020204" pitchFamily="34" charset="0"/>
              <a:cs typeface="Arial" panose="020B0604020202020204" pitchFamily="34" charset="0"/>
            </a:endParaRPr>
          </a:p>
          <a:p>
            <a:pPr marL="228600" indent="-228600">
              <a:buFont typeface="+mj-lt"/>
              <a:buAutoNum type="arabicPeriod"/>
            </a:pPr>
            <a:r>
              <a:rPr lang="da-DK" dirty="0">
                <a:solidFill>
                  <a:schemeClr val="bg1"/>
                </a:solidFill>
                <a:latin typeface="Arial" panose="020B0604020202020204" pitchFamily="34" charset="0"/>
                <a:cs typeface="Arial" panose="020B0604020202020204" pitchFamily="34" charset="0"/>
              </a:rPr>
              <a:t>Vi vil tænke stort og starte småt ved at sætte prøvehandlinger i gang</a:t>
            </a:r>
          </a:p>
          <a:p>
            <a:pPr marL="228600" indent="-228600">
              <a:buFont typeface="+mj-lt"/>
              <a:buAutoNum type="arabicPeriod"/>
            </a:pPr>
            <a:r>
              <a:rPr lang="da-DK" dirty="0">
                <a:solidFill>
                  <a:schemeClr val="bg1"/>
                </a:solidFill>
                <a:latin typeface="Arial" panose="020B0604020202020204" pitchFamily="34" charset="0"/>
                <a:cs typeface="Arial" panose="020B0604020202020204" pitchFamily="34" charset="0"/>
              </a:rPr>
              <a:t>Vi vil afprøve involveringen på mange områder og med forskellige metoder og værktøjer fra enkeltstående borgerdialogmøder til længerevarende </a:t>
            </a:r>
            <a:r>
              <a:rPr lang="da-DK" dirty="0" err="1">
                <a:solidFill>
                  <a:schemeClr val="bg1"/>
                </a:solidFill>
                <a:latin typeface="Arial" panose="020B0604020202020204" pitchFamily="34" charset="0"/>
                <a:cs typeface="Arial" panose="020B0604020202020204" pitchFamily="34" charset="0"/>
              </a:rPr>
              <a:t>samskabelsesforløb</a:t>
            </a:r>
            <a:endParaRPr lang="da-DK" dirty="0">
              <a:solidFill>
                <a:schemeClr val="bg1"/>
              </a:solidFill>
              <a:latin typeface="Arial" panose="020B0604020202020204" pitchFamily="34" charset="0"/>
              <a:cs typeface="Arial" panose="020B0604020202020204" pitchFamily="34" charset="0"/>
            </a:endParaRPr>
          </a:p>
          <a:p>
            <a:pPr marL="228600" indent="-228600">
              <a:buFont typeface="+mj-lt"/>
              <a:buAutoNum type="arabicPeriod"/>
            </a:pPr>
            <a:endParaRPr lang="da-DK" b="1" dirty="0">
              <a:solidFill>
                <a:schemeClr val="bg1"/>
              </a:solidFill>
              <a:latin typeface="Arial" panose="020B0604020202020204" pitchFamily="34" charset="0"/>
              <a:cs typeface="Arial" panose="020B0604020202020204" pitchFamily="34" charset="0"/>
            </a:endParaRPr>
          </a:p>
        </p:txBody>
      </p:sp>
      <p:sp>
        <p:nvSpPr>
          <p:cNvPr id="7" name="Pladsholder til diasnummer 3">
            <a:extLst>
              <a:ext uri="{FF2B5EF4-FFF2-40B4-BE49-F238E27FC236}">
                <a16:creationId xmlns:a16="http://schemas.microsoft.com/office/drawing/2014/main" id="{A01A142E-80AC-7A4A-85CE-7E9542751F3D}"/>
              </a:ext>
            </a:extLst>
          </p:cNvPr>
          <p:cNvSpPr txBox="1">
            <a:spLocks/>
          </p:cNvSpPr>
          <p:nvPr/>
        </p:nvSpPr>
        <p:spPr>
          <a:xfrm>
            <a:off x="6431845" y="6173787"/>
            <a:ext cx="2133600" cy="365125"/>
          </a:xfrm>
        </p:spPr>
        <p:txBody>
          <a:bodyPr lIns="90000" anchor="ctr" anchorCtr="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E9272471-701E-C340-B344-40602829DF7D}" type="slidenum">
              <a:rPr lang="da-DK" sz="1000" smtClean="0">
                <a:latin typeface="Arial" panose="020B0604020202020204" pitchFamily="34" charset="0"/>
                <a:cs typeface="Arial" panose="020B0604020202020204" pitchFamily="34" charset="0"/>
              </a:rPr>
              <a:pPr algn="r"/>
              <a:t>2</a:t>
            </a:fld>
            <a:endParaRPr lang="da-DK" sz="1000">
              <a:latin typeface="Arial" panose="020B0604020202020204" pitchFamily="34" charset="0"/>
              <a:cs typeface="Arial" panose="020B0604020202020204" pitchFamily="34" charset="0"/>
            </a:endParaRPr>
          </a:p>
        </p:txBody>
      </p:sp>
      <p:pic>
        <p:nvPicPr>
          <p:cNvPr id="10" name="Billede 9">
            <a:extLst>
              <a:ext uri="{FF2B5EF4-FFF2-40B4-BE49-F238E27FC236}">
                <a16:creationId xmlns:a16="http://schemas.microsoft.com/office/drawing/2014/main" id="{BD80072F-A352-A64E-9199-61D69C32C441}"/>
              </a:ext>
            </a:extLst>
          </p:cNvPr>
          <p:cNvPicPr>
            <a:picLocks noChangeAspect="1"/>
          </p:cNvPicPr>
          <p:nvPr/>
        </p:nvPicPr>
        <p:blipFill rotWithShape="1">
          <a:blip r:embed="rId2"/>
          <a:srcRect t="27648" b="30417"/>
          <a:stretch/>
        </p:blipFill>
        <p:spPr>
          <a:xfrm>
            <a:off x="7498645" y="331701"/>
            <a:ext cx="1270000" cy="532563"/>
          </a:xfrm>
          <a:prstGeom prst="rect">
            <a:avLst/>
          </a:prstGeom>
        </p:spPr>
      </p:pic>
    </p:spTree>
    <p:extLst>
      <p:ext uri="{BB962C8B-B14F-4D97-AF65-F5344CB8AC3E}">
        <p14:creationId xmlns:p14="http://schemas.microsoft.com/office/powerpoint/2010/main" val="1029518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739F3B-D98A-2F4B-BBB8-253E58A82BF7}"/>
              </a:ext>
            </a:extLst>
          </p:cNvPr>
          <p:cNvSpPr>
            <a:spLocks noGrp="1"/>
          </p:cNvSpPr>
          <p:nvPr>
            <p:ph type="title"/>
          </p:nvPr>
        </p:nvSpPr>
        <p:spPr>
          <a:xfrm>
            <a:off x="352540" y="0"/>
            <a:ext cx="7886700" cy="1325563"/>
          </a:xfrm>
        </p:spPr>
        <p:txBody>
          <a:bodyPr/>
          <a:lstStyle/>
          <a:p>
            <a:r>
              <a:rPr lang="da-DK" b="1" dirty="0">
                <a:latin typeface="Georgia" panose="02040502050405020303" pitchFamily="18" charset="0"/>
              </a:rPr>
              <a:t>Involveringsgrader</a:t>
            </a:r>
          </a:p>
        </p:txBody>
      </p:sp>
      <p:sp>
        <p:nvSpPr>
          <p:cNvPr id="7" name="Pladsholder til diasnummer 3">
            <a:extLst>
              <a:ext uri="{FF2B5EF4-FFF2-40B4-BE49-F238E27FC236}">
                <a16:creationId xmlns:a16="http://schemas.microsoft.com/office/drawing/2014/main" id="{A01A142E-80AC-7A4A-85CE-7E9542751F3D}"/>
              </a:ext>
            </a:extLst>
          </p:cNvPr>
          <p:cNvSpPr txBox="1">
            <a:spLocks/>
          </p:cNvSpPr>
          <p:nvPr/>
        </p:nvSpPr>
        <p:spPr>
          <a:xfrm>
            <a:off x="6431845" y="6173787"/>
            <a:ext cx="2133600" cy="365125"/>
          </a:xfrm>
        </p:spPr>
        <p:txBody>
          <a:bodyPr lIns="90000" anchor="ctr" anchorCtr="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E9272471-701E-C340-B344-40602829DF7D}" type="slidenum">
              <a:rPr lang="da-DK" sz="1000" smtClean="0">
                <a:latin typeface="Arial" panose="020B0604020202020204" pitchFamily="34" charset="0"/>
                <a:cs typeface="Arial" panose="020B0604020202020204" pitchFamily="34" charset="0"/>
              </a:rPr>
              <a:pPr algn="r"/>
              <a:t>3</a:t>
            </a:fld>
            <a:endParaRPr lang="da-DK" sz="1000">
              <a:latin typeface="Arial" panose="020B0604020202020204" pitchFamily="34" charset="0"/>
              <a:cs typeface="Arial" panose="020B0604020202020204" pitchFamily="34" charset="0"/>
            </a:endParaRPr>
          </a:p>
        </p:txBody>
      </p:sp>
      <p:pic>
        <p:nvPicPr>
          <p:cNvPr id="8" name="Billede 7">
            <a:extLst>
              <a:ext uri="{FF2B5EF4-FFF2-40B4-BE49-F238E27FC236}">
                <a16:creationId xmlns:a16="http://schemas.microsoft.com/office/drawing/2014/main" id="{264749F3-E467-5541-B3F7-251730F3E8BD}"/>
              </a:ext>
            </a:extLst>
          </p:cNvPr>
          <p:cNvPicPr>
            <a:picLocks noChangeAspect="1"/>
          </p:cNvPicPr>
          <p:nvPr/>
        </p:nvPicPr>
        <p:blipFill rotWithShape="1">
          <a:blip r:embed="rId2"/>
          <a:srcRect t="27648" b="30417"/>
          <a:stretch/>
        </p:blipFill>
        <p:spPr>
          <a:xfrm>
            <a:off x="7498645" y="331701"/>
            <a:ext cx="1270000" cy="532563"/>
          </a:xfrm>
          <a:prstGeom prst="rect">
            <a:avLst/>
          </a:prstGeom>
        </p:spPr>
      </p:pic>
      <p:pic>
        <p:nvPicPr>
          <p:cNvPr id="16" name="Billede 15">
            <a:extLst>
              <a:ext uri="{FF2B5EF4-FFF2-40B4-BE49-F238E27FC236}">
                <a16:creationId xmlns:a16="http://schemas.microsoft.com/office/drawing/2014/main" id="{C163B7EA-DAC6-ED43-855B-FD6927CBF2C9}"/>
              </a:ext>
            </a:extLst>
          </p:cNvPr>
          <p:cNvPicPr>
            <a:picLocks noChangeAspect="1"/>
          </p:cNvPicPr>
          <p:nvPr/>
        </p:nvPicPr>
        <p:blipFill>
          <a:blip r:embed="rId3"/>
          <a:stretch>
            <a:fillRect/>
          </a:stretch>
        </p:blipFill>
        <p:spPr>
          <a:xfrm>
            <a:off x="969366" y="1689285"/>
            <a:ext cx="6653048" cy="4667064"/>
          </a:xfrm>
          <a:prstGeom prst="rect">
            <a:avLst/>
          </a:prstGeom>
        </p:spPr>
      </p:pic>
      <p:sp>
        <p:nvSpPr>
          <p:cNvPr id="3" name="Rektangel 2"/>
          <p:cNvSpPr/>
          <p:nvPr/>
        </p:nvSpPr>
        <p:spPr>
          <a:xfrm>
            <a:off x="1086416" y="1539089"/>
            <a:ext cx="6826313" cy="6156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4020223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739F3B-D98A-2F4B-BBB8-253E58A82BF7}"/>
              </a:ext>
            </a:extLst>
          </p:cNvPr>
          <p:cNvSpPr>
            <a:spLocks noGrp="1"/>
          </p:cNvSpPr>
          <p:nvPr>
            <p:ph type="title"/>
          </p:nvPr>
        </p:nvSpPr>
        <p:spPr>
          <a:xfrm>
            <a:off x="352540" y="104799"/>
            <a:ext cx="7886700" cy="1325563"/>
          </a:xfrm>
        </p:spPr>
        <p:txBody>
          <a:bodyPr/>
          <a:lstStyle/>
          <a:p>
            <a:r>
              <a:rPr lang="da-DK" b="1" dirty="0">
                <a:latin typeface="Georgia" panose="02040502050405020303" pitchFamily="18" charset="0"/>
              </a:rPr>
              <a:t>Involveringsgrader</a:t>
            </a:r>
            <a:endParaRPr lang="da-DK" b="1" dirty="0">
              <a:solidFill>
                <a:srgbClr val="FF0000"/>
              </a:solidFill>
              <a:latin typeface="Georgia" panose="02040502050405020303" pitchFamily="18" charset="0"/>
            </a:endParaRPr>
          </a:p>
        </p:txBody>
      </p:sp>
      <p:sp>
        <p:nvSpPr>
          <p:cNvPr id="3" name="Pladsholder til indhold 2">
            <a:extLst>
              <a:ext uri="{FF2B5EF4-FFF2-40B4-BE49-F238E27FC236}">
                <a16:creationId xmlns:a16="http://schemas.microsoft.com/office/drawing/2014/main" id="{959C6A08-27ED-B24C-926E-639253503A90}"/>
              </a:ext>
            </a:extLst>
          </p:cNvPr>
          <p:cNvSpPr>
            <a:spLocks noGrp="1"/>
          </p:cNvSpPr>
          <p:nvPr>
            <p:ph idx="1"/>
          </p:nvPr>
        </p:nvSpPr>
        <p:spPr>
          <a:xfrm>
            <a:off x="352540" y="1578796"/>
            <a:ext cx="3373640" cy="4868835"/>
          </a:xfrm>
        </p:spPr>
        <p:txBody>
          <a:bodyPr/>
          <a:lstStyle/>
          <a:p>
            <a:r>
              <a:rPr lang="da-DK" dirty="0">
                <a:latin typeface="Arial" panose="020B0604020202020204" pitchFamily="34" charset="0"/>
                <a:cs typeface="Arial" panose="020B0604020202020204" pitchFamily="34" charset="0"/>
              </a:rPr>
              <a:t>De </a:t>
            </a:r>
            <a:r>
              <a:rPr lang="da-DK" dirty="0" smtClean="0">
                <a:latin typeface="Arial" panose="020B0604020202020204" pitchFamily="34" charset="0"/>
                <a:cs typeface="Arial" panose="020B0604020202020204" pitchFamily="34" charset="0"/>
              </a:rPr>
              <a:t>8 </a:t>
            </a:r>
            <a:r>
              <a:rPr lang="da-DK" dirty="0">
                <a:latin typeface="Arial" panose="020B0604020202020204" pitchFamily="34" charset="0"/>
                <a:cs typeface="Arial" panose="020B0604020202020204" pitchFamily="34" charset="0"/>
              </a:rPr>
              <a:t>principper er styrende for, hvordan vi agerer, med hvilket </a:t>
            </a:r>
            <a:r>
              <a:rPr lang="da-DK" dirty="0" err="1">
                <a:latin typeface="Arial" panose="020B0604020202020204" pitchFamily="34" charset="0"/>
                <a:cs typeface="Arial" panose="020B0604020202020204" pitchFamily="34" charset="0"/>
              </a:rPr>
              <a:t>mindset</a:t>
            </a:r>
            <a:r>
              <a:rPr lang="da-DK" dirty="0">
                <a:latin typeface="Arial" panose="020B0604020202020204" pitchFamily="34" charset="0"/>
                <a:cs typeface="Arial" panose="020B0604020202020204" pitchFamily="34" charset="0"/>
              </a:rPr>
              <a:t> og hvorfor, når vi arbejder med borgerinvolvering. Ser man derimod på, hvad en borgerinvolveringsproces indeholder er modellen for involveringsgrader nyttig.</a:t>
            </a:r>
          </a:p>
          <a:p>
            <a:r>
              <a:rPr lang="da-DK" dirty="0">
                <a:latin typeface="Arial" panose="020B0604020202020204" pitchFamily="34" charset="0"/>
                <a:cs typeface="Arial" panose="020B0604020202020204" pitchFamily="34" charset="0"/>
              </a:rPr>
              <a:t>Modellen viser de fem niveauer for involvering fra </a:t>
            </a:r>
            <a:r>
              <a:rPr lang="da-DK" i="1" dirty="0">
                <a:latin typeface="Arial" panose="020B0604020202020204" pitchFamily="34" charset="0"/>
                <a:cs typeface="Arial" panose="020B0604020202020204" pitchFamily="34" charset="0"/>
              </a:rPr>
              <a:t>information </a:t>
            </a:r>
            <a:r>
              <a:rPr lang="da-DK" dirty="0">
                <a:latin typeface="Arial" panose="020B0604020202020204" pitchFamily="34" charset="0"/>
                <a:cs typeface="Arial" panose="020B0604020202020204" pitchFamily="34" charset="0"/>
              </a:rPr>
              <a:t>til </a:t>
            </a:r>
            <a:r>
              <a:rPr lang="da-DK" i="1" dirty="0">
                <a:latin typeface="Arial" panose="020B0604020202020204" pitchFamily="34" charset="0"/>
                <a:cs typeface="Arial" panose="020B0604020202020204" pitchFamily="34" charset="0"/>
              </a:rPr>
              <a:t>selvbestemmelse. </a:t>
            </a:r>
            <a:r>
              <a:rPr lang="da-DK" dirty="0">
                <a:latin typeface="Arial" panose="020B0604020202020204" pitchFamily="34" charset="0"/>
                <a:cs typeface="Arial" panose="020B0604020202020204" pitchFamily="34" charset="0"/>
              </a:rPr>
              <a:t>I takt med, at man bevæger sig op ad skalaen stiger niveauet af samskabelse, hvilket også betyder, at forskellige værktøjer må tages i brug.</a:t>
            </a:r>
          </a:p>
          <a:p>
            <a:r>
              <a:rPr lang="da-DK" dirty="0">
                <a:latin typeface="Arial" panose="020B0604020202020204" pitchFamily="34" charset="0"/>
                <a:cs typeface="Arial" panose="020B0604020202020204" pitchFamily="34" charset="0"/>
              </a:rPr>
              <a:t>Alt efter hvilken proces man skal i gang med og formålet med den, må man afgøre, hvilket niveau af involvering, der er behov for. Her kan det være nyttigt at overveje en række spørgsmål:</a:t>
            </a:r>
          </a:p>
          <a:p>
            <a:pPr marL="228600" indent="-228600">
              <a:buAutoNum type="arabicPeriod"/>
            </a:pPr>
            <a:r>
              <a:rPr lang="da-DK" dirty="0">
                <a:latin typeface="Arial" panose="020B0604020202020204" pitchFamily="34" charset="0"/>
                <a:cs typeface="Arial" panose="020B0604020202020204" pitchFamily="34" charset="0"/>
              </a:rPr>
              <a:t>Har vi god tid/ressourcer til at udvikle nye løsninger?</a:t>
            </a:r>
          </a:p>
          <a:p>
            <a:pPr marL="228600" indent="-228600">
              <a:buAutoNum type="arabicPeriod"/>
            </a:pPr>
            <a:r>
              <a:rPr lang="da-DK" dirty="0">
                <a:latin typeface="Arial" panose="020B0604020202020204" pitchFamily="34" charset="0"/>
                <a:cs typeface="Arial" panose="020B0604020202020204" pitchFamily="34" charset="0"/>
              </a:rPr>
              <a:t>Er problemstillingen kompleks og tværgående?</a:t>
            </a:r>
          </a:p>
          <a:p>
            <a:pPr marL="228600" indent="-228600">
              <a:buAutoNum type="arabicPeriod"/>
            </a:pPr>
            <a:r>
              <a:rPr lang="da-DK" dirty="0">
                <a:latin typeface="Arial" panose="020B0604020202020204" pitchFamily="34" charset="0"/>
                <a:cs typeface="Arial" panose="020B0604020202020204" pitchFamily="34" charset="0"/>
              </a:rPr>
              <a:t>Berører problemstillingen mange aktører? Eller har den potentiale for at gøre det?</a:t>
            </a:r>
          </a:p>
          <a:p>
            <a:r>
              <a:rPr lang="da-DK" dirty="0">
                <a:latin typeface="Arial" panose="020B0604020202020204" pitchFamily="34" charset="0"/>
                <a:cs typeface="Arial" panose="020B0604020202020204" pitchFamily="34" charset="0"/>
              </a:rPr>
              <a:t>Hvis der overvejende kan svares ja til ovenstående spørgsmål, er det oplagt og værdifuldt </a:t>
            </a:r>
            <a:r>
              <a:rPr lang="da-DK" dirty="0" smtClean="0">
                <a:latin typeface="Arial" panose="020B0604020202020204" pitchFamily="34" charset="0"/>
                <a:cs typeface="Arial" panose="020B0604020202020204" pitchFamily="34" charset="0"/>
              </a:rPr>
              <a:t>at gå </a:t>
            </a:r>
            <a:r>
              <a:rPr lang="da-DK" dirty="0">
                <a:latin typeface="Arial" panose="020B0604020202020204" pitchFamily="34" charset="0"/>
                <a:cs typeface="Arial" panose="020B0604020202020204" pitchFamily="34" charset="0"/>
              </a:rPr>
              <a:t>i gang med en involveringsproces.</a:t>
            </a:r>
          </a:p>
        </p:txBody>
      </p:sp>
      <p:sp>
        <p:nvSpPr>
          <p:cNvPr id="7" name="Pladsholder til diasnummer 3">
            <a:extLst>
              <a:ext uri="{FF2B5EF4-FFF2-40B4-BE49-F238E27FC236}">
                <a16:creationId xmlns:a16="http://schemas.microsoft.com/office/drawing/2014/main" id="{A01A142E-80AC-7A4A-85CE-7E9542751F3D}"/>
              </a:ext>
            </a:extLst>
          </p:cNvPr>
          <p:cNvSpPr txBox="1">
            <a:spLocks/>
          </p:cNvSpPr>
          <p:nvPr/>
        </p:nvSpPr>
        <p:spPr>
          <a:xfrm>
            <a:off x="6431845" y="6173787"/>
            <a:ext cx="2133600" cy="365125"/>
          </a:xfrm>
        </p:spPr>
        <p:txBody>
          <a:bodyPr lIns="90000" anchor="ctr" anchorCtr="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E9272471-701E-C340-B344-40602829DF7D}" type="slidenum">
              <a:rPr lang="da-DK" sz="1000" smtClean="0">
                <a:latin typeface="Arial" panose="020B0604020202020204" pitchFamily="34" charset="0"/>
                <a:cs typeface="Arial" panose="020B0604020202020204" pitchFamily="34" charset="0"/>
              </a:rPr>
              <a:pPr algn="r"/>
              <a:t>4</a:t>
            </a:fld>
            <a:endParaRPr lang="da-DK" sz="1000">
              <a:latin typeface="Arial" panose="020B0604020202020204" pitchFamily="34" charset="0"/>
              <a:cs typeface="Arial" panose="020B0604020202020204" pitchFamily="34" charset="0"/>
            </a:endParaRPr>
          </a:p>
        </p:txBody>
      </p:sp>
      <p:pic>
        <p:nvPicPr>
          <p:cNvPr id="8" name="Billede 7">
            <a:extLst>
              <a:ext uri="{FF2B5EF4-FFF2-40B4-BE49-F238E27FC236}">
                <a16:creationId xmlns:a16="http://schemas.microsoft.com/office/drawing/2014/main" id="{264749F3-E467-5541-B3F7-251730F3E8BD}"/>
              </a:ext>
            </a:extLst>
          </p:cNvPr>
          <p:cNvPicPr>
            <a:picLocks noChangeAspect="1"/>
          </p:cNvPicPr>
          <p:nvPr/>
        </p:nvPicPr>
        <p:blipFill rotWithShape="1">
          <a:blip r:embed="rId2"/>
          <a:srcRect t="27648" b="30417"/>
          <a:stretch/>
        </p:blipFill>
        <p:spPr>
          <a:xfrm>
            <a:off x="7498645" y="331701"/>
            <a:ext cx="1270000" cy="532563"/>
          </a:xfrm>
          <a:prstGeom prst="rect">
            <a:avLst/>
          </a:prstGeom>
        </p:spPr>
      </p:pic>
      <p:sp>
        <p:nvSpPr>
          <p:cNvPr id="9" name="Pladsholder til indhold 2">
            <a:extLst>
              <a:ext uri="{FF2B5EF4-FFF2-40B4-BE49-F238E27FC236}">
                <a16:creationId xmlns:a16="http://schemas.microsoft.com/office/drawing/2014/main" id="{066DD073-8296-5249-BBB3-15CF0355ED1A}"/>
              </a:ext>
            </a:extLst>
          </p:cNvPr>
          <p:cNvSpPr txBox="1">
            <a:spLocks/>
          </p:cNvSpPr>
          <p:nvPr/>
        </p:nvSpPr>
        <p:spPr>
          <a:xfrm>
            <a:off x="4125005" y="1578796"/>
            <a:ext cx="3373640" cy="4868835"/>
          </a:xfrm>
          <a:prstGeom prst="rect">
            <a:avLst/>
          </a:prstGeom>
        </p:spPr>
        <p:txBody>
          <a:bodyPr vert="horz" lIns="91440" tIns="45720" rIns="91440" bIns="45720" rtlCol="0" anchor="t" anchorCtr="0">
            <a:noAutofit/>
          </a:bodyPr>
          <a:lstStyle>
            <a:lvl1pPr marL="0" indent="0" algn="l" defTabSz="914400" rtl="0" eaLnBrk="1" latinLnBrk="0" hangingPunct="1">
              <a:lnSpc>
                <a:spcPct val="100000"/>
              </a:lnSpc>
              <a:spcBef>
                <a:spcPts val="1000"/>
              </a:spcBef>
              <a:buFont typeface="Arial" panose="020B0604020202020204" pitchFamily="34" charset="0"/>
              <a:buNone/>
              <a:defRPr sz="1100" kern="1200">
                <a:solidFill>
                  <a:schemeClr val="tx1"/>
                </a:solidFill>
                <a:latin typeface="Avenir Next" panose="020B0503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a-DK" dirty="0">
                <a:latin typeface="Arial" panose="020B0604020202020204" pitchFamily="34" charset="0"/>
                <a:cs typeface="Arial" panose="020B0604020202020204" pitchFamily="34" charset="0"/>
              </a:rPr>
              <a:t>En tommelfinger regel er, at jo større kompleksitet, des mere behov for involvering og samskabelse. Dog udelukker én involveringsform ikke en anden - og man må ud fra en vurdering af projektets karakter finde frem til den mest frugtbare kombination af involveringsformer</a:t>
            </a:r>
            <a:r>
              <a:rPr lang="da-DK" dirty="0" smtClean="0">
                <a:latin typeface="Arial" panose="020B0604020202020204" pitchFamily="34" charset="0"/>
                <a:cs typeface="Arial" panose="020B0604020202020204" pitchFamily="34" charset="0"/>
              </a:rPr>
              <a:t>. Ved større processer laves altid et kommissorium.</a:t>
            </a:r>
            <a:endParaRPr lang="da-DK" dirty="0">
              <a:latin typeface="Arial" panose="020B0604020202020204" pitchFamily="34" charset="0"/>
              <a:cs typeface="Arial" panose="020B0604020202020204" pitchFamily="34" charset="0"/>
            </a:endParaRPr>
          </a:p>
          <a:p>
            <a:r>
              <a:rPr lang="da-DK" dirty="0" smtClean="0">
                <a:latin typeface="Arial" panose="020B0604020202020204" pitchFamily="34" charset="0"/>
                <a:cs typeface="Arial" panose="020B0604020202020204" pitchFamily="34" charset="0"/>
              </a:rPr>
              <a:t>Se </a:t>
            </a:r>
            <a:r>
              <a:rPr lang="da-DK" dirty="0" smtClean="0">
                <a:latin typeface="Arial" panose="020B0604020202020204" pitchFamily="34" charset="0"/>
                <a:cs typeface="Arial" panose="020B0604020202020204" pitchFamily="34" charset="0"/>
              </a:rPr>
              <a:t>yderligere </a:t>
            </a:r>
            <a:r>
              <a:rPr lang="da-DK" b="1" i="1" dirty="0" smtClean="0">
                <a:latin typeface="Arial" panose="020B0604020202020204" pitchFamily="34" charset="0"/>
                <a:cs typeface="Arial" panose="020B0604020202020204" pitchFamily="34" charset="0"/>
              </a:rPr>
              <a:t>metodebilag</a:t>
            </a:r>
            <a:r>
              <a:rPr lang="da-DK" dirty="0" smtClean="0">
                <a:latin typeface="Arial" panose="020B0604020202020204" pitchFamily="34" charset="0"/>
                <a:cs typeface="Arial" panose="020B0604020202020204" pitchFamily="34" charset="0"/>
              </a:rPr>
              <a:t>, som  </a:t>
            </a:r>
            <a:r>
              <a:rPr lang="da-DK" dirty="0" smtClean="0">
                <a:latin typeface="Arial" panose="020B0604020202020204" pitchFamily="34" charset="0"/>
                <a:cs typeface="Arial" panose="020B0604020202020204" pitchFamily="34" charset="0"/>
              </a:rPr>
              <a:t>introducerer </a:t>
            </a:r>
            <a:r>
              <a:rPr lang="da-DK" dirty="0">
                <a:latin typeface="Arial" panose="020B0604020202020204" pitchFamily="34" charset="0"/>
                <a:cs typeface="Arial" panose="020B0604020202020204" pitchFamily="34" charset="0"/>
              </a:rPr>
              <a:t>en række konkrete </a:t>
            </a:r>
            <a:r>
              <a:rPr lang="da-DK" dirty="0" smtClean="0">
                <a:latin typeface="Arial" panose="020B0604020202020204" pitchFamily="34" charset="0"/>
                <a:cs typeface="Arial" panose="020B0604020202020204" pitchFamily="34" charset="0"/>
              </a:rPr>
              <a:t>værktøjer, der </a:t>
            </a:r>
            <a:r>
              <a:rPr lang="da-DK" dirty="0">
                <a:latin typeface="Arial" panose="020B0604020202020204" pitchFamily="34" charset="0"/>
                <a:cs typeface="Arial" panose="020B0604020202020204" pitchFamily="34" charset="0"/>
              </a:rPr>
              <a:t>kan </a:t>
            </a:r>
            <a:r>
              <a:rPr lang="da-DK" dirty="0" smtClean="0">
                <a:latin typeface="Arial" panose="020B0604020202020204" pitchFamily="34" charset="0"/>
                <a:cs typeface="Arial" panose="020B0604020202020204" pitchFamily="34" charset="0"/>
              </a:rPr>
              <a:t>tages </a:t>
            </a:r>
            <a:r>
              <a:rPr lang="da-DK" dirty="0">
                <a:latin typeface="Arial" panose="020B0604020202020204" pitchFamily="34" charset="0"/>
                <a:cs typeface="Arial" panose="020B0604020202020204" pitchFamily="34" charset="0"/>
              </a:rPr>
              <a:t>i brug i borgerinvolverings-processer.</a:t>
            </a:r>
          </a:p>
        </p:txBody>
      </p:sp>
      <p:sp>
        <p:nvSpPr>
          <p:cNvPr id="10" name="Rektangel 9">
            <a:extLst>
              <a:ext uri="{FF2B5EF4-FFF2-40B4-BE49-F238E27FC236}">
                <a16:creationId xmlns:a16="http://schemas.microsoft.com/office/drawing/2014/main" id="{1B2D8AF0-9557-D44B-8A06-3114C13EC532}"/>
              </a:ext>
            </a:extLst>
          </p:cNvPr>
          <p:cNvSpPr/>
          <p:nvPr/>
        </p:nvSpPr>
        <p:spPr>
          <a:xfrm>
            <a:off x="4269785" y="3698457"/>
            <a:ext cx="3228860" cy="2735727"/>
          </a:xfrm>
          <a:prstGeom prst="rect">
            <a:avLst/>
          </a:prstGeom>
          <a:solidFill>
            <a:srgbClr val="326E93"/>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sp>
        <p:nvSpPr>
          <p:cNvPr id="11" name="Pladsholder til indhold 3">
            <a:extLst>
              <a:ext uri="{FF2B5EF4-FFF2-40B4-BE49-F238E27FC236}">
                <a16:creationId xmlns:a16="http://schemas.microsoft.com/office/drawing/2014/main" id="{8B46DFEC-6264-3549-8F7A-97D99A3FB312}"/>
              </a:ext>
            </a:extLst>
          </p:cNvPr>
          <p:cNvSpPr>
            <a:spLocks noGrp="1"/>
          </p:cNvSpPr>
          <p:nvPr>
            <p:ph idx="13"/>
          </p:nvPr>
        </p:nvSpPr>
        <p:spPr>
          <a:xfrm>
            <a:off x="4470331" y="3771994"/>
            <a:ext cx="2827767" cy="2253359"/>
          </a:xfrm>
        </p:spPr>
        <p:txBody>
          <a:bodyPr/>
          <a:lstStyle/>
          <a:p>
            <a:r>
              <a:rPr lang="da-DK" b="1" dirty="0">
                <a:solidFill>
                  <a:schemeClr val="bg2"/>
                </a:solidFill>
              </a:rPr>
              <a:t>Vær opmærksom på…</a:t>
            </a:r>
            <a:endParaRPr lang="da-DK" dirty="0">
              <a:solidFill>
                <a:schemeClr val="bg2"/>
              </a:solidFill>
            </a:endParaRPr>
          </a:p>
          <a:p>
            <a:r>
              <a:rPr lang="da-DK" dirty="0">
                <a:solidFill>
                  <a:schemeClr val="bg2"/>
                </a:solidFill>
              </a:rPr>
              <a:t>D</a:t>
            </a:r>
            <a:r>
              <a:rPr lang="da-DK" dirty="0" smtClean="0">
                <a:solidFill>
                  <a:schemeClr val="bg2"/>
                </a:solidFill>
              </a:rPr>
              <a:t>et er specielt </a:t>
            </a:r>
            <a:r>
              <a:rPr lang="da-DK" dirty="0">
                <a:solidFill>
                  <a:schemeClr val="bg2"/>
                </a:solidFill>
              </a:rPr>
              <a:t>vigtigt at være tydelig, ærlig og åben om processen  ift.:</a:t>
            </a:r>
          </a:p>
          <a:p>
            <a:pPr marL="171450" lvl="0" indent="-171450">
              <a:buFont typeface="Arial" panose="020B0604020202020204" pitchFamily="34" charset="0"/>
              <a:buChar char="•"/>
            </a:pPr>
            <a:r>
              <a:rPr lang="da-DK" dirty="0" smtClean="0">
                <a:solidFill>
                  <a:schemeClr val="bg2"/>
                </a:solidFill>
              </a:rPr>
              <a:t>Behovet/udfordringen, der skal løses</a:t>
            </a:r>
          </a:p>
          <a:p>
            <a:pPr marL="171450" lvl="0" indent="-171450">
              <a:buFont typeface="Arial" panose="020B0604020202020204" pitchFamily="34" charset="0"/>
              <a:buChar char="•"/>
            </a:pPr>
            <a:r>
              <a:rPr lang="da-DK" dirty="0" smtClean="0">
                <a:solidFill>
                  <a:schemeClr val="bg2"/>
                </a:solidFill>
              </a:rPr>
              <a:t>Formålet </a:t>
            </a:r>
            <a:r>
              <a:rPr lang="da-DK" dirty="0">
                <a:solidFill>
                  <a:schemeClr val="bg2"/>
                </a:solidFill>
              </a:rPr>
              <a:t>med involvering</a:t>
            </a:r>
          </a:p>
          <a:p>
            <a:pPr marL="171450" lvl="0" indent="-171450">
              <a:buFont typeface="Arial" panose="020B0604020202020204" pitchFamily="34" charset="0"/>
              <a:buChar char="•"/>
            </a:pPr>
            <a:r>
              <a:rPr lang="da-DK" dirty="0">
                <a:solidFill>
                  <a:schemeClr val="bg2"/>
                </a:solidFill>
              </a:rPr>
              <a:t>Rækkevidden af den enkelte borgers indflydelse: Hvad har borgeren reelt indflydelse på? Hvad er ikke til drøftelse?</a:t>
            </a:r>
          </a:p>
          <a:p>
            <a:pPr marL="171450" lvl="0" indent="-171450">
              <a:buFont typeface="Arial" panose="020B0604020202020204" pitchFamily="34" charset="0"/>
              <a:buChar char="•"/>
            </a:pPr>
            <a:r>
              <a:rPr lang="da-DK" dirty="0">
                <a:solidFill>
                  <a:schemeClr val="bg2"/>
                </a:solidFill>
              </a:rPr>
              <a:t>Tidshorisonten for processen</a:t>
            </a:r>
          </a:p>
          <a:p>
            <a:endParaRPr lang="da-DK"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1267212"/>
      </p:ext>
    </p:extLst>
  </p:cSld>
  <p:clrMapOvr>
    <a:masterClrMapping/>
  </p:clrMapOvr>
</p:sld>
</file>

<file path=ppt/theme/theme1.xml><?xml version="1.0" encoding="utf-8"?>
<a:theme xmlns:a="http://schemas.openxmlformats.org/drawingml/2006/main" name="Office-tema">
  <a:themeElements>
    <a:clrScheme name="Brugerdefineret 3">
      <a:dk1>
        <a:srgbClr val="141619"/>
      </a:dk1>
      <a:lt1>
        <a:srgbClr val="FFFFFF"/>
      </a:lt1>
      <a:dk2>
        <a:srgbClr val="FFFFFF"/>
      </a:dk2>
      <a:lt2>
        <a:srgbClr val="FFFFFF"/>
      </a:lt2>
      <a:accent1>
        <a:srgbClr val="2B3037"/>
      </a:accent1>
      <a:accent2>
        <a:srgbClr val="FFCF00"/>
      </a:accent2>
      <a:accent3>
        <a:srgbClr val="545D65"/>
      </a:accent3>
      <a:accent4>
        <a:srgbClr val="889199"/>
      </a:accent4>
      <a:accent5>
        <a:srgbClr val="FFE77F"/>
      </a:accent5>
      <a:accent6>
        <a:srgbClr val="B0B6BA"/>
      </a:accent6>
      <a:hlink>
        <a:srgbClr val="141619"/>
      </a:hlink>
      <a:folHlink>
        <a:srgbClr val="1A1A1A"/>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sz="1100" dirty="0">
            <a:latin typeface="Avenir Next" panose="020B0503020202020204" pitchFamily="34" charset="0"/>
          </a:defRPr>
        </a:defPPr>
      </a:lstStyle>
    </a:txDef>
  </a:objectDefaults>
  <a:extraClrSchemeLst/>
  <a:extLst>
    <a:ext uri="{05A4C25C-085E-4340-85A3-A5531E510DB2}">
      <thm15:themeFamily xmlns:thm15="http://schemas.microsoft.com/office/thememl/2012/main" name="Tilbudsskabelon" id="{603B6114-5581-7844-B7DB-B8C3C2AB630C}" vid="{A1DF036C-8711-8E45-9BCC-4BF57ECAD5DF}"/>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A1A39D38419BFA45BBE66BDE861CB4A7" ma:contentTypeVersion="13" ma:contentTypeDescription="Opret et nyt dokument." ma:contentTypeScope="" ma:versionID="1a17a31cd758bec816948d2bf80e9528">
  <xsd:schema xmlns:xsd="http://www.w3.org/2001/XMLSchema" xmlns:xs="http://www.w3.org/2001/XMLSchema" xmlns:p="http://schemas.microsoft.com/office/2006/metadata/properties" xmlns:ns2="09808135-ec78-4e01-958c-19416e141670" xmlns:ns3="5a7736e6-3f32-4fdc-bb38-8bd7b752187b" targetNamespace="http://schemas.microsoft.com/office/2006/metadata/properties" ma:root="true" ma:fieldsID="da5b6b2ab996cf2da859b0745c16b63a" ns2:_="" ns3:_="">
    <xsd:import namespace="09808135-ec78-4e01-958c-19416e141670"/>
    <xsd:import namespace="5a7736e6-3f32-4fdc-bb38-8bd7b752187b"/>
    <xsd:element name="properties">
      <xsd:complexType>
        <xsd:sequence>
          <xsd:element name="documentManagement">
            <xsd:complexType>
              <xsd:all>
                <xsd:element ref="ns2:SharedWithUsers" minOccurs="0"/>
                <xsd:element ref="ns2:SharingHintHash"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808135-ec78-4e01-958c-19416e141670" elementFormDefault="qualified">
    <xsd:import namespace="http://schemas.microsoft.com/office/2006/documentManagement/types"/>
    <xsd:import namespace="http://schemas.microsoft.com/office/infopath/2007/PartnerControls"/>
    <xsd:element name="SharedWithUsers" ma:index="8"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Hashværdi for deling" ma:internalName="SharingHintHash" ma:readOnly="true">
      <xsd:simpleType>
        <xsd:restriction base="dms:Text"/>
      </xsd:simpleType>
    </xsd:element>
    <xsd:element name="SharedWithDetails" ma:index="10" nillable="true" ma:displayName="Delt med detaljer" ma:internalName="SharedWithDetails" ma:readOnly="true">
      <xsd:simpleType>
        <xsd:restriction base="dms:Note">
          <xsd:maxLength value="255"/>
        </xsd:restriction>
      </xsd:simpleType>
    </xsd:element>
    <xsd:element name="LastSharedByUser" ma:index="11" nillable="true" ma:displayName="Sidst delt efter bruger" ma:description="" ma:internalName="LastSharedByUser" ma:readOnly="true">
      <xsd:simpleType>
        <xsd:restriction base="dms:Note">
          <xsd:maxLength value="255"/>
        </xsd:restriction>
      </xsd:simpleType>
    </xsd:element>
    <xsd:element name="LastSharedByTime" ma:index="12" nillable="true" ma:displayName="Sidst delt efter tid"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5a7736e6-3f32-4fdc-bb38-8bd7b752187b"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MediaServiceAutoTags" ma:internalName="MediaServiceAutoTags" ma:readOnly="true">
      <xsd:simpleType>
        <xsd:restriction base="dms:Text"/>
      </xsd:simpleType>
    </xsd:element>
    <xsd:element name="MediaServiceLocation" ma:index="17" nillable="true" ma:displayName="MediaServiceLocation" ma:internalName="MediaServiceLocation" ma:readOnly="true">
      <xsd:simpleType>
        <xsd:restriction base="dms:Text"/>
      </xsd:simpleType>
    </xsd:element>
    <xsd:element name="MediaServiceOCR" ma:index="18" nillable="true" ma:displayName="MediaServiceOCR"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FAF867D-6DFF-4015-80D9-FDAC7E9DE7C3}">
  <ds:schemaRefs>
    <ds:schemaRef ds:uri="http://schemas.microsoft.com/sharepoint/v3/contenttype/forms"/>
  </ds:schemaRefs>
</ds:datastoreItem>
</file>

<file path=customXml/itemProps2.xml><?xml version="1.0" encoding="utf-8"?>
<ds:datastoreItem xmlns:ds="http://schemas.openxmlformats.org/officeDocument/2006/customXml" ds:itemID="{7D82F064-EC02-423E-8B5D-4D68A479A3F0}">
  <ds:schemaRefs>
    <ds:schemaRef ds:uri="09808135-ec78-4e01-958c-19416e141670"/>
    <ds:schemaRef ds:uri="5a7736e6-3f32-4fdc-bb38-8bd7b752187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02AA06D-017D-491C-8052-EBC10DFF48DF}">
  <ds:schemaRefs>
    <ds:schemaRef ds:uri="http://purl.org/dc/term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5a7736e6-3f32-4fdc-bb38-8bd7b752187b"/>
    <ds:schemaRef ds:uri="http://schemas.openxmlformats.org/package/2006/metadata/core-properties"/>
    <ds:schemaRef ds:uri="09808135-ec78-4e01-958c-19416e14167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Office-tema</Template>
  <TotalTime>179</TotalTime>
  <Words>607</Words>
  <Application>Microsoft Office PowerPoint</Application>
  <PresentationFormat>Skærmshow (4:3)</PresentationFormat>
  <Paragraphs>39</Paragraphs>
  <Slides>4</Slides>
  <Notes>0</Notes>
  <HiddenSlides>0</HiddenSlides>
  <MMClips>0</MMClips>
  <ScaleCrop>false</ScaleCrop>
  <HeadingPairs>
    <vt:vector size="6" baseType="variant">
      <vt:variant>
        <vt:lpstr>Benyttede skrifttyper</vt:lpstr>
      </vt:variant>
      <vt:variant>
        <vt:i4>10</vt:i4>
      </vt:variant>
      <vt:variant>
        <vt:lpstr>Tema</vt:lpstr>
      </vt:variant>
      <vt:variant>
        <vt:i4>1</vt:i4>
      </vt:variant>
      <vt:variant>
        <vt:lpstr>Slidetitler</vt:lpstr>
      </vt:variant>
      <vt:variant>
        <vt:i4>4</vt:i4>
      </vt:variant>
    </vt:vector>
  </HeadingPairs>
  <TitlesOfParts>
    <vt:vector size="15" baseType="lpstr">
      <vt:lpstr>Arial</vt:lpstr>
      <vt:lpstr>Arial Black</vt:lpstr>
      <vt:lpstr>Avenir LT Std 35 Light</vt:lpstr>
      <vt:lpstr>Avenir Next</vt:lpstr>
      <vt:lpstr>Avenir Next Heavy</vt:lpstr>
      <vt:lpstr>Calibri</vt:lpstr>
      <vt:lpstr>Georgia</vt:lpstr>
      <vt:lpstr>Helvetica Neue</vt:lpstr>
      <vt:lpstr>Leitura News Roman 4</vt:lpstr>
      <vt:lpstr>Wingdings</vt:lpstr>
      <vt:lpstr>Office-tema</vt:lpstr>
      <vt:lpstr>Principper for borgerinvolvering</vt:lpstr>
      <vt:lpstr>Hvorfor principper for involvering?</vt:lpstr>
      <vt:lpstr>Involveringsgrader</vt:lpstr>
      <vt:lpstr>Involveringsgrader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Principper for borgerinvolvering</dc:title>
  <dc:creator>Karoline Mia Jessen</dc:creator>
  <cp:lastModifiedBy>bgselm</cp:lastModifiedBy>
  <cp:revision>35</cp:revision>
  <cp:lastPrinted>2020-11-01T11:41:01Z</cp:lastPrinted>
  <dcterms:created xsi:type="dcterms:W3CDTF">2019-11-18T06:48:14Z</dcterms:created>
  <dcterms:modified xsi:type="dcterms:W3CDTF">2021-02-01T07:54:28Z</dcterms:modified>
</cp:coreProperties>
</file>

<file path=docProps/custom.xml><?xml version="1.0" encoding="utf-8"?>
<op:Properties xmlns:vt="http://schemas.openxmlformats.org/officeDocument/2006/docPropsVTypes" xmlns:op="http://schemas.openxmlformats.org/officeDocument/2006/custom-properties">
  <op:property fmtid="{D5CDD505-2E9C-101B-9397-08002B2CF9AE}" pid="2" name="ContentTypeId">
    <vt:lpwstr>0x010100A1A39D38419BFA45BBE66BDE861CB4A7</vt:lpwstr>
  </op:property>
  <op:property fmtid="{D5CDD505-2E9C-101B-9397-08002B2CF9AE}" pid="3" name="DocumentMetadataId">
    <vt:lpwstr>23000293021-32165308952459</vt:lpwstr>
  </op:property>
  <op:property fmtid="{D5CDD505-2E9C-101B-9397-08002B2CF9AE}" pid="4" name="DocumentNumber">
    <vt:lpwstr>D2021-5764</vt:lpwstr>
  </op:property>
  <op:property fmtid="{D5CDD505-2E9C-101B-9397-08002B2CF9AE}" pid="5" name="DocumentContentId">
    <vt:lpwstr>B8C68D342A41410084E74D2F6A4AADD9</vt:lpwstr>
  </op:property>
  <op:property fmtid="{D5CDD505-2E9C-101B-9397-08002B2CF9AE}" pid="6" name="DocumentReadOnly">
    <vt:lpwstr>True</vt:lpwstr>
  </op:property>
  <op:property fmtid="{D5CDD505-2E9C-101B-9397-08002B2CF9AE}" pid="7" name="IsNovaDocument">
    <vt:lpwstr>True</vt:lpwstr>
  </op:property>
</op:Properties>
</file>